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7"/>
  </p:notesMasterIdLst>
  <p:sldIdLst>
    <p:sldId id="256" r:id="rId2"/>
    <p:sldId id="362" r:id="rId3"/>
    <p:sldId id="364" r:id="rId4"/>
    <p:sldId id="365" r:id="rId5"/>
    <p:sldId id="363" r:id="rId6"/>
    <p:sldId id="367" r:id="rId7"/>
    <p:sldId id="368" r:id="rId8"/>
    <p:sldId id="369" r:id="rId9"/>
    <p:sldId id="370" r:id="rId10"/>
    <p:sldId id="374" r:id="rId11"/>
    <p:sldId id="371" r:id="rId12"/>
    <p:sldId id="373" r:id="rId13"/>
    <p:sldId id="376" r:id="rId14"/>
    <p:sldId id="377" r:id="rId15"/>
    <p:sldId id="378" r:id="rId16"/>
    <p:sldId id="372" r:id="rId17"/>
    <p:sldId id="375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2" r:id="rId71"/>
    <p:sldId id="431" r:id="rId72"/>
    <p:sldId id="433" r:id="rId73"/>
    <p:sldId id="434" r:id="rId74"/>
    <p:sldId id="435" r:id="rId75"/>
    <p:sldId id="436" r:id="rId76"/>
    <p:sldId id="437" r:id="rId77"/>
    <p:sldId id="439" r:id="rId78"/>
    <p:sldId id="438" r:id="rId79"/>
    <p:sldId id="440" r:id="rId80"/>
    <p:sldId id="441" r:id="rId81"/>
    <p:sldId id="442" r:id="rId82"/>
    <p:sldId id="443" r:id="rId83"/>
    <p:sldId id="444" r:id="rId84"/>
    <p:sldId id="445" r:id="rId85"/>
    <p:sldId id="446" r:id="rId86"/>
    <p:sldId id="447" r:id="rId87"/>
    <p:sldId id="448" r:id="rId88"/>
    <p:sldId id="449" r:id="rId89"/>
    <p:sldId id="450" r:id="rId90"/>
    <p:sldId id="451" r:id="rId91"/>
    <p:sldId id="452" r:id="rId92"/>
    <p:sldId id="453" r:id="rId93"/>
    <p:sldId id="454" r:id="rId94"/>
    <p:sldId id="455" r:id="rId95"/>
    <p:sldId id="456" r:id="rId9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/>
    <p:restoredTop sz="93090" autoAdjust="0"/>
  </p:normalViewPr>
  <p:slideViewPr>
    <p:cSldViewPr snapToGrid="0" snapToObjects="1">
      <p:cViewPr varScale="1">
        <p:scale>
          <a:sx n="103" d="100"/>
          <a:sy n="103" d="100"/>
        </p:scale>
        <p:origin x="124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...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2950388" y="2364822"/>
          <a:ext cx="1985923" cy="1985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решений (оптимизация)</a:t>
          </a:r>
        </a:p>
      </dsp:txBody>
      <dsp:txXfrm>
        <a:off x="3241220" y="2655654"/>
        <a:ext cx="1404259" cy="1404259"/>
      </dsp:txXfrm>
    </dsp:sp>
    <dsp:sp modelId="{74148ABB-2276-0C4A-AF71-1C1DDA514857}">
      <dsp:nvSpPr>
        <dsp:cNvPr id="0" name=""/>
        <dsp:cNvSpPr/>
      </dsp:nvSpPr>
      <dsp:spPr>
        <a:xfrm rot="12900000">
          <a:off x="167393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868159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Эксперты ЭС</a:t>
          </a:r>
        </a:p>
      </dsp:txBody>
      <dsp:txXfrm>
        <a:off x="912365" y="1154582"/>
        <a:ext cx="1798215" cy="1420889"/>
      </dsp:txXfrm>
    </dsp:sp>
    <dsp:sp modelId="{08CA93C2-E7AB-944A-89E4-95437DAE86F8}">
      <dsp:nvSpPr>
        <dsp:cNvPr id="0" name=""/>
        <dsp:cNvSpPr/>
      </dsp:nvSpPr>
      <dsp:spPr>
        <a:xfrm rot="16200000">
          <a:off x="3182823" y="1232775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000036" y="592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ЛПР СППР</a:t>
          </a:r>
        </a:p>
      </dsp:txBody>
      <dsp:txXfrm>
        <a:off x="3044242" y="44798"/>
        <a:ext cx="1798215" cy="1420889"/>
      </dsp:txXfrm>
    </dsp:sp>
    <dsp:sp modelId="{FFDC4AAC-B597-AE4D-BF7C-DADE408762B4}">
      <dsp:nvSpPr>
        <dsp:cNvPr id="0" name=""/>
        <dsp:cNvSpPr/>
      </dsp:nvSpPr>
      <dsp:spPr>
        <a:xfrm rot="19500000">
          <a:off x="469171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131913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Машинное обучение</a:t>
          </a:r>
        </a:p>
      </dsp:txBody>
      <dsp:txXfrm>
        <a:off x="5176119" y="1154582"/>
        <a:ext cx="1798215" cy="1420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790478" y="780694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Машинное обучение</a:t>
          </a:r>
        </a:p>
      </dsp:txBody>
      <dsp:txXfrm>
        <a:off x="2790478" y="780694"/>
        <a:ext cx="2305742" cy="1152871"/>
      </dsp:txXfrm>
    </dsp:sp>
    <dsp:sp modelId="{F97AE900-9DB1-4E42-9554-9580C6F9C767}">
      <dsp:nvSpPr>
        <dsp:cNvPr id="0" name=""/>
        <dsp:cNvSpPr/>
      </dsp:nvSpPr>
      <dsp:spPr>
        <a:xfrm>
          <a:off x="529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с учителем</a:t>
          </a:r>
        </a:p>
      </dsp:txBody>
      <dsp:txXfrm>
        <a:off x="529" y="2417772"/>
        <a:ext cx="2305742" cy="1152871"/>
      </dsp:txXfrm>
    </dsp:sp>
    <dsp:sp modelId="{EF33EFF4-6893-9A46-A244-D26FF86EEADF}">
      <dsp:nvSpPr>
        <dsp:cNvPr id="0" name=""/>
        <dsp:cNvSpPr/>
      </dsp:nvSpPr>
      <dsp:spPr>
        <a:xfrm>
          <a:off x="2790478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без учителя</a:t>
          </a:r>
        </a:p>
      </dsp:txBody>
      <dsp:txXfrm>
        <a:off x="2790478" y="2417772"/>
        <a:ext cx="2305742" cy="1152871"/>
      </dsp:txXfrm>
    </dsp:sp>
    <dsp:sp modelId="{C7355EA6-372A-7C4B-A64A-BFA911CC8D09}">
      <dsp:nvSpPr>
        <dsp:cNvPr id="0" name=""/>
        <dsp:cNvSpPr/>
      </dsp:nvSpPr>
      <dsp:spPr>
        <a:xfrm>
          <a:off x="5580427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...</a:t>
          </a:r>
        </a:p>
      </dsp:txBody>
      <dsp:txXfrm>
        <a:off x="5580427" y="2417772"/>
        <a:ext cx="2305742" cy="1152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13.09.2021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13.09.2021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13.09.2021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13.09.2021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13.09.2021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13.09.2021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13.09.2021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13.09.2021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13.09.2021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13.09.2021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13.09.2021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13.09.2021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ay.io/en/master/rllib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22513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классе</a:t>
            </a:r>
          </a:p>
          <a:p>
            <a:r>
              <a:rPr lang="ru-RU" sz="2400" dirty="0"/>
              <a:t>Придумать спецификацию класса агента – игрока</a:t>
            </a:r>
          </a:p>
          <a:p>
            <a:r>
              <a:rPr lang="ru-RU" sz="2400" dirty="0"/>
              <a:t>Выберем лучший вариант</a:t>
            </a:r>
          </a:p>
          <a:p>
            <a:pPr marL="0" indent="0">
              <a:buNone/>
            </a:pPr>
            <a:r>
              <a:rPr lang="ru-RU" sz="2400" dirty="0"/>
              <a:t>Дома</a:t>
            </a:r>
            <a:endParaRPr lang="en-US" sz="2400" dirty="0"/>
          </a:p>
          <a:p>
            <a:r>
              <a:rPr lang="ru-RU" sz="2400" dirty="0"/>
              <a:t>Написать класс, который берет два экземпляра классов агентов и играет</a:t>
            </a:r>
          </a:p>
          <a:p>
            <a:r>
              <a:rPr lang="ru-RU" sz="2400" dirty="0"/>
              <a:t>Реализовать игроков на на основе обучения с подкреплением и эволюционного подхода</a:t>
            </a:r>
          </a:p>
          <a:p>
            <a:r>
              <a:rPr lang="ru-RU" sz="2400" dirty="0"/>
              <a:t>Поведём состязание</a:t>
            </a:r>
          </a:p>
          <a:p>
            <a:r>
              <a:rPr lang="ru-RU" sz="2400" dirty="0"/>
              <a:t>Проверить: как лучше – корректировать ценности после всех ходов или только "жадных"?</a:t>
            </a:r>
          </a:p>
          <a:p>
            <a:r>
              <a:rPr lang="ru-RU" sz="2400" dirty="0"/>
              <a:t>Дополнение: победить </a:t>
            </a:r>
            <a:r>
              <a:rPr lang="en" sz="2400" dirty="0"/>
              <a:t>https://</a:t>
            </a:r>
            <a:r>
              <a:rPr lang="en" sz="2400" dirty="0" err="1"/>
              <a:t>github.com</a:t>
            </a:r>
            <a:r>
              <a:rPr lang="en" sz="2400" dirty="0"/>
              <a:t>/</a:t>
            </a:r>
            <a:r>
              <a:rPr lang="en" sz="2400" dirty="0" err="1"/>
              <a:t>dutch</a:t>
            </a:r>
            <a:r>
              <a:rPr lang="en" sz="2400" dirty="0"/>
              <a:t>-police/</a:t>
            </a:r>
            <a:r>
              <a:rPr lang="en" sz="2400" dirty="0" err="1"/>
              <a:t>TicTacToe</a:t>
            </a:r>
            <a:r>
              <a:rPr lang="en" sz="2400" dirty="0"/>
              <a:t>/blob/fb508335bc3a86faecb5c1c60d3bee94292f4635/</a:t>
            </a:r>
            <a:r>
              <a:rPr lang="en" sz="2400" dirty="0" err="1"/>
              <a:t>tictactoe.ipynb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gym.openai.com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/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C29E7-85C4-FA40-B561-3373B395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89" y="140313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1447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1335" b="-138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достижению целей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5688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5EAD5B-86F7-AC4F-809B-04EB2316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5406B73-6F7E-B84A-B74F-D883441C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3436"/>
              </p:ext>
            </p:extLst>
          </p:nvPr>
        </p:nvGraphicFramePr>
        <p:xfrm>
          <a:off x="5016500" y="30936"/>
          <a:ext cx="4127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6516753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910359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663383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765305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730178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8.8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4.4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5.3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500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2.3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3491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9906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0728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-2.0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63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6178" t="-15172" b="-631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08464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A9858-5BDE-9846-A118-BBD506E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78" t="-36257" r="-766" b="-14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0234-EFC1-9949-BF43-54FC078D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Обобщенная итерация по стратегиям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B5BB77-0820-0F4E-8D60-6061C4819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86229"/>
            <a:ext cx="2188691" cy="3556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771048-2624-854E-9A83-D8ED586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98F9C-E472-DF4D-AB9E-84FF73E6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04" y="2133599"/>
            <a:ext cx="4915758" cy="30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6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6"/>
            <a:ext cx="7886700" cy="550156"/>
          </a:xfrm>
        </p:spPr>
        <p:txBody>
          <a:bodyPr/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610072"/>
            <a:ext cx="7886700" cy="5637856"/>
          </a:xfrm>
        </p:spPr>
        <p:txBody>
          <a:bodyPr>
            <a:noAutofit/>
          </a:bodyPr>
          <a:lstStyle/>
          <a:p>
            <a:r>
              <a:rPr lang="ru-RU" sz="1400" dirty="0"/>
              <a:t>Цель — обыграть дилера (крупье). </a:t>
            </a:r>
          </a:p>
          <a:p>
            <a:r>
              <a:rPr lang="ru-RU" sz="1400" dirty="0"/>
              <a:t>Значения очков каждой карты: </a:t>
            </a:r>
          </a:p>
          <a:p>
            <a:pPr lvl="1"/>
            <a:r>
              <a:rPr lang="ru-RU" sz="1400" dirty="0"/>
              <a:t>от двойки до десятки — от 2 до 10 соответственно, </a:t>
            </a:r>
          </a:p>
          <a:p>
            <a:pPr lvl="1"/>
            <a:r>
              <a:rPr lang="ru-RU" sz="14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400" dirty="0"/>
              <a:t>картинок (король, дама, валет) — 10.</a:t>
            </a:r>
          </a:p>
          <a:p>
            <a:r>
              <a:rPr lang="ru-RU" sz="1400" dirty="0"/>
              <a:t>Если у игрока и дилера число очков на руках равное, то ничья.</a:t>
            </a:r>
          </a:p>
          <a:p>
            <a:r>
              <a:rPr lang="ru-RU" sz="14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400" dirty="0"/>
              <a:t>Если у игрока набралось 21 очко, то такая ситуация и называется </a:t>
            </a:r>
            <a:r>
              <a:rPr lang="ru-RU" sz="1400" i="1" dirty="0"/>
              <a:t>блек-</a:t>
            </a:r>
            <a:r>
              <a:rPr lang="ru-RU" sz="1400" i="1" dirty="0" err="1"/>
              <a:t>джек</a:t>
            </a:r>
            <a:r>
              <a:rPr lang="ru-RU" sz="1400" i="1" dirty="0"/>
              <a:t>. </a:t>
            </a:r>
            <a:r>
              <a:rPr lang="ru-RU" sz="1400" dirty="0"/>
              <a:t>Игрок выигрывает.</a:t>
            </a:r>
          </a:p>
          <a:p>
            <a:r>
              <a:rPr lang="ru-RU" sz="1400" dirty="0"/>
              <a:t>Игроку, у которого не блек-</a:t>
            </a:r>
            <a:r>
              <a:rPr lang="ru-RU" sz="1400" dirty="0" err="1"/>
              <a:t>джек</a:t>
            </a:r>
            <a:r>
              <a:rPr lang="ru-RU" sz="1400" dirty="0"/>
              <a:t>, предлагается на выбор либо взять ещё</a:t>
            </a:r>
            <a:r>
              <a:rPr lang="en" sz="1400" dirty="0"/>
              <a:t>, </a:t>
            </a:r>
            <a:r>
              <a:rPr lang="ru-RU" sz="1400" dirty="0"/>
              <a:t>либо остаться при тех картах, которые на руке.</a:t>
            </a:r>
          </a:p>
          <a:p>
            <a:r>
              <a:rPr lang="ru-RU" sz="1400" dirty="0"/>
              <a:t>Если у игрока после взятия новой карты сумма очков превысит 21, то такая ситуация называется «перебор». Дилер произносит «много» и снимает ставку игрока в пользу казино.</a:t>
            </a:r>
          </a:p>
          <a:p>
            <a:r>
              <a:rPr lang="ru-RU" sz="14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400" dirty="0" err="1"/>
              <a:t>джека</a:t>
            </a:r>
            <a:r>
              <a:rPr lang="ru-RU" sz="14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4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400" dirty="0"/>
              <a:t>Пусть выигрыш – это </a:t>
            </a:r>
            <a:r>
              <a:rPr lang="en-US" sz="1400" dirty="0"/>
              <a:t>$1</a:t>
            </a:r>
            <a:r>
              <a:rPr lang="ru-RU" sz="1400" dirty="0"/>
              <a:t>, проигрыш -</a:t>
            </a:r>
            <a:r>
              <a:rPr lang="en-US" sz="1400" dirty="0"/>
              <a:t>$1</a:t>
            </a:r>
            <a:r>
              <a:rPr lang="ru-RU" sz="1400" dirty="0"/>
              <a:t>, ничья </a:t>
            </a:r>
            <a:r>
              <a:rPr lang="en-US" sz="1400" dirty="0"/>
              <a:t>$</a:t>
            </a:r>
            <a:r>
              <a:rPr lang="ru-RU" sz="1400" dirty="0"/>
              <a:t>0.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b="1" dirty="0"/>
              <a:t>Давайте определим </a:t>
            </a:r>
            <a:r>
              <a:rPr lang="en-US" sz="1400" b="1" dirty="0"/>
              <a:t>MDP </a:t>
            </a:r>
            <a:r>
              <a:rPr lang="ru-RU" sz="14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dirty="0" err="1"/>
              <a:t>Барто</a:t>
            </a:r>
            <a:r>
              <a:rPr lang="ru-RU" sz="2400" dirty="0"/>
              <a:t> Эндрю Г. Обучение с подкреплением</a:t>
            </a:r>
          </a:p>
          <a:p>
            <a:r>
              <a:rPr lang="en" sz="2400" dirty="0"/>
              <a:t>https://</a:t>
            </a:r>
            <a:r>
              <a:rPr lang="en" sz="2400" dirty="0" err="1"/>
              <a:t>gym.openai.com</a:t>
            </a:r>
            <a:endParaRPr lang="en" sz="2400" dirty="0"/>
          </a:p>
          <a:p>
            <a:r>
              <a:rPr lang="en" sz="2400" dirty="0"/>
              <a:t>https://</a:t>
            </a:r>
            <a:r>
              <a:rPr lang="en" sz="2400" dirty="0" err="1"/>
              <a:t>ray.io</a:t>
            </a:r>
            <a:endParaRPr lang="en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Блэк-джек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2F86-B33F-9D43-97F0-AF44849DEE97}"/>
              </a:ext>
            </a:extLst>
          </p:cNvPr>
          <p:cNvSpPr txBox="1"/>
          <p:nvPr/>
        </p:nvSpPr>
        <p:spPr>
          <a:xfrm>
            <a:off x="628649" y="6356351"/>
            <a:ext cx="42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Повторить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F8DDF-2B53-0B4C-A457-FD873A8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без исследовательских стартов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A4C364-9045-394E-93EB-AF16D05D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6100"/>
            <a:ext cx="7563880" cy="48030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A3EA2-250A-8A40-96EB-E68A556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3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9ABCE-A642-6447-91A8-1143F029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172930"/>
            <a:ext cx="8231145" cy="982642"/>
          </a:xfrm>
        </p:spPr>
        <p:txBody>
          <a:bodyPr>
            <a:noAutofit/>
          </a:bodyPr>
          <a:lstStyle/>
          <a:p>
            <a:r>
              <a:rPr lang="ru-RU" sz="4000" dirty="0"/>
              <a:t>Методы с разделенной стратегией (</a:t>
            </a:r>
            <a:r>
              <a:rPr lang="en-US" sz="4000" dirty="0"/>
              <a:t>off-policy</a:t>
            </a:r>
            <a:r>
              <a:rPr lang="ru-RU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Задача: 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имея лишь эпизоды со стратегией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целевая стратегия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2400" dirty="0"/>
                  <a:t> – поведенческая</a:t>
                </a:r>
              </a:p>
              <a:p>
                <a:pPr marL="0" indent="0">
                  <a:buNone/>
                </a:pPr>
                <a:r>
                  <a:rPr lang="ru-RU" sz="2400" dirty="0"/>
                  <a:t>Можно оценить если</a:t>
                </a:r>
                <a:r>
                  <a:rPr lang="en-US" sz="2400" dirty="0"/>
                  <a:t> </a:t>
                </a:r>
                <a:r>
                  <a:rPr lang="ru-RU" sz="2400" dirty="0"/>
                  <a:t>выполняется предположение о покрытии: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  <a:blipFill>
                <a:blip r:embed="rId2"/>
                <a:stretch>
                  <a:fillRect l="-1077" t="-1504" b="-31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BACE8E-74FF-2641-B098-16DA30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819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B3719-40C2-7F45-AAD8-9465965C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198"/>
            <a:ext cx="7886700" cy="648128"/>
          </a:xfrm>
        </p:spPr>
        <p:txBody>
          <a:bodyPr/>
          <a:lstStyle/>
          <a:p>
            <a:r>
              <a:rPr lang="ru-RU" dirty="0"/>
              <a:t>Оценка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Коэффициент выборки по значимости: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множество всех временных шагов, на которых встречалось состояние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момент первого завершения эпизода после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Обыкновенная выборка по значимости: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Взвешенная выборка по значимости: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  <a:blipFill>
                <a:blip r:embed="rId2"/>
                <a:stretch>
                  <a:fillRect l="-1009" t="-5869" r="-1585" b="-21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C07AA-D8E6-8E4A-9B1E-714833E0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52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409F5-9FB9-714A-B165-8ECB633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с разделенной стратегией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9BA61C-8A4C-C946-826A-4054DCF0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6" y="1819125"/>
            <a:ext cx="8179214" cy="453722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FAF38-501C-FD45-9758-609E03ED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1908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BB6D2-26F9-6644-B022-AAE29A79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оптимальной стратегии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E00EA9-852F-1D44-A0F6-459943487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276" y="1593270"/>
            <a:ext cx="7761073" cy="479883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39A5C6-6BB8-D14F-B566-28F227F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9092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5B78B-BB94-A645-A1D2-3D067876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на основе временных различий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TD(0)</a:t>
                </a:r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1608" t="-8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CCC93-24AB-E841-B28E-12A7EE13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01A29B-70F6-D64A-9B34-BD2D754D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" y="2866425"/>
            <a:ext cx="7581213" cy="34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45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B4FC6-1C2D-CB48-B44C-9A991A2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Случайное блуждание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</p:spPr>
            <p:txBody>
              <a:bodyPr/>
              <a:lstStyle/>
              <a:p>
                <a:r>
                  <a:rPr lang="ru-RU" dirty="0"/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– равновероятно вправо и влево</a:t>
                </a:r>
              </a:p>
              <a:p>
                <a:r>
                  <a:rPr lang="ru-RU" dirty="0"/>
                  <a:t>Квадраты – это конечные состояния</a:t>
                </a:r>
              </a:p>
              <a:p>
                <a:r>
                  <a:rPr lang="ru-RU" dirty="0"/>
                  <a:t>Переход из состояния </a:t>
                </a:r>
                <a:r>
                  <a:rPr lang="en-US" dirty="0"/>
                  <a:t>E </a:t>
                </a:r>
                <a:r>
                  <a:rPr lang="ru-RU" dirty="0"/>
                  <a:t>вправо – вознаграждение 1, иначе  вознаграждение 0.</a:t>
                </a:r>
              </a:p>
              <a:p>
                <a:r>
                  <a:rPr lang="ru-RU" dirty="0"/>
                  <a:t>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двумя методами: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/>
                  <a:t>Аналитически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TD(0)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  <a:blipFill>
                <a:blip r:embed="rId2"/>
                <a:stretch>
                  <a:fillRect l="-1447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EAE2D-C02C-4644-AA75-8110249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B37F-F270-944A-AD5F-B80796C2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5" y="1581565"/>
            <a:ext cx="7032025" cy="9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79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CC509-42C9-8A44-B826-ABBE0146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TD(0) </a:t>
            </a:r>
            <a:r>
              <a:rPr lang="ru-RU" dirty="0"/>
              <a:t>и Монте-Карло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1CD923-23F3-7442-8DE7-7D961252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34" y="1882471"/>
            <a:ext cx="6117281" cy="42820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4C4B1-75D3-674E-BBED-3C390133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B6EDA-09C9-0845-A483-C02B9BF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3B391-CC54-B249-B481-905C3C11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173149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" dirty="0"/>
              <a:t>A,0,B,0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B,0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6AB05-2D8E-2949-B1E5-99A39EE1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215A-F3A6-8A44-9570-853B1C43C450}"/>
              </a:ext>
            </a:extLst>
          </p:cNvPr>
          <p:cNvSpPr txBox="1"/>
          <p:nvPr/>
        </p:nvSpPr>
        <p:spPr>
          <a:xfrm>
            <a:off x="3052119" y="1690689"/>
            <a:ext cx="276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3109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D588A-E27A-1A43-ABC9-1F14B9B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D7979-282F-9F44-9891-FF268A3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573" y="1825625"/>
            <a:ext cx="6746789" cy="2062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V(B) = ¾</a:t>
            </a:r>
          </a:p>
          <a:p>
            <a:pPr marL="0" indent="0">
              <a:buNone/>
            </a:pPr>
            <a:r>
              <a:rPr lang="en-US" dirty="0"/>
              <a:t>V(A) = 0 – </a:t>
            </a:r>
            <a:r>
              <a:rPr lang="ru-RU" dirty="0"/>
              <a:t>Монте-Карло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V(A) = ¾ - TD(0)</a:t>
            </a:r>
            <a:r>
              <a:rPr lang="ru-RU" dirty="0"/>
              <a:t> – </a:t>
            </a:r>
            <a:r>
              <a:rPr lang="ru-RU" dirty="0" err="1"/>
              <a:t>стохастически</a:t>
            </a:r>
            <a:r>
              <a:rPr lang="ru-RU" dirty="0"/>
              <a:t> эквивалентная оценка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25E4AE-9697-AB4A-9308-E2D36C48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B4F89-3399-384B-96BE-21C0F19E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9" y="3976689"/>
            <a:ext cx="3323281" cy="256222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51989B6-0104-B248-8171-0119F2B2B410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1731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A,0,B,0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8234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/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DF53D-8CD7-AF40-B1F6-7436584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356CD-B772-234D-A75D-041D54AC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Реализовать</a:t>
            </a:r>
            <a:r>
              <a:rPr lang="en-US" dirty="0"/>
              <a:t> </a:t>
            </a:r>
            <a:r>
              <a:rPr lang="ru-RU" dirty="0"/>
              <a:t>решение задачи </a:t>
            </a:r>
            <a:r>
              <a:rPr lang="en-US" dirty="0"/>
              <a:t>Cliff </a:t>
            </a:r>
            <a:r>
              <a:rPr lang="ru-RU" dirty="0"/>
              <a:t>методами: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SARSA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Q-</a:t>
            </a:r>
            <a:r>
              <a:rPr lang="ru-RU" sz="2400" dirty="0"/>
              <a:t>обучение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Любым другим методом используя библиотеку </a:t>
            </a:r>
            <a:r>
              <a:rPr lang="en-US" sz="2400" dirty="0">
                <a:hlinkClick r:id="rId2"/>
              </a:rPr>
              <a:t>RLlib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Вывести результаты обучения: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найденные траектории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графики вознаграждения в зависимости от числа эпизодов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0B5A78-B9E7-F349-AC3A-2CB7F548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4024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2457</TotalTime>
  <Words>3108</Words>
  <Application>Microsoft Macintosh PowerPoint</Application>
  <PresentationFormat>Экран (4:3)</PresentationFormat>
  <Paragraphs>608</Paragraphs>
  <Slides>95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95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ColfaxWeb</vt:lpstr>
      <vt:lpstr>Courier</vt:lpstr>
      <vt:lpstr>Times New Roman</vt:lpstr>
      <vt:lpstr>Тема Office</vt:lpstr>
      <vt:lpstr>Обучение с подкреплением</vt:lpstr>
      <vt:lpstr>Про цели</vt:lpstr>
      <vt:lpstr>Цели</vt:lpstr>
      <vt:lpstr>Реальные цели прогноза</vt:lpstr>
      <vt:lpstr>Подходы к достижению целей</vt:lpstr>
      <vt:lpstr>Машинное обучение</vt:lpstr>
      <vt:lpstr>Обучение с подкреплением</vt:lpstr>
      <vt:lpstr>Литература</vt:lpstr>
      <vt:lpstr>Характеристики</vt:lpstr>
      <vt:lpstr>Основные понятия</vt:lpstr>
      <vt:lpstr>Это не только про роботов</vt:lpstr>
      <vt:lpstr>Крестики-нолики</vt:lpstr>
      <vt:lpstr>Корректируем ценности</vt:lpstr>
      <vt:lpstr>Эволюционный алгоритм</vt:lpstr>
      <vt:lpstr>Задача</vt:lpstr>
      <vt:lpstr>gym.openai.com</vt:lpstr>
      <vt:lpstr>random_agent.py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Обобщенная итерация по стратегиям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действий</vt:lpstr>
      <vt:lpstr>Метод МК с исследовательскими стартами</vt:lpstr>
      <vt:lpstr>Решение в Блэк-джек</vt:lpstr>
      <vt:lpstr>Монте-Карло без исследовательских стартов</vt:lpstr>
      <vt:lpstr>Методы с разделенной стратегией (off-policy)</vt:lpstr>
      <vt:lpstr>Оценка дохода</vt:lpstr>
      <vt:lpstr>Монте-Карло с разделенной стратегией</vt:lpstr>
      <vt:lpstr>Поиск оптимальной стратегии</vt:lpstr>
      <vt:lpstr>Обучение на основе временных различий</vt:lpstr>
      <vt:lpstr>Случайное блуждание</vt:lpstr>
      <vt:lpstr>Сравнение TD(0) и Монте-Карло</vt:lpstr>
      <vt:lpstr>Пример задачи</vt:lpstr>
      <vt:lpstr>Варианты ответа</vt:lpstr>
      <vt:lpstr>SARSA</vt:lpstr>
      <vt:lpstr>Q-обучение</vt:lpstr>
      <vt:lpstr>Блуждание на краю обрыва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224</cp:revision>
  <cp:lastPrinted>2020-11-28T07:02:07Z</cp:lastPrinted>
  <dcterms:created xsi:type="dcterms:W3CDTF">2016-10-02T08:06:42Z</dcterms:created>
  <dcterms:modified xsi:type="dcterms:W3CDTF">2021-09-13T08:21:09Z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